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6" r:id="rId2"/>
    <p:sldId id="261" r:id="rId3"/>
    <p:sldId id="281" r:id="rId4"/>
    <p:sldId id="294" r:id="rId5"/>
    <p:sldId id="287" r:id="rId6"/>
    <p:sldId id="259" r:id="rId7"/>
    <p:sldId id="290" r:id="rId8"/>
    <p:sldId id="284" r:id="rId9"/>
    <p:sldId id="277" r:id="rId10"/>
    <p:sldId id="296" r:id="rId11"/>
    <p:sldId id="297" r:id="rId12"/>
    <p:sldId id="262" r:id="rId13"/>
    <p:sldId id="264" r:id="rId14"/>
    <p:sldId id="271" r:id="rId15"/>
    <p:sldId id="260" r:id="rId16"/>
    <p:sldId id="266" r:id="rId17"/>
    <p:sldId id="258" r:id="rId18"/>
    <p:sldId id="295" r:id="rId19"/>
    <p:sldId id="289" r:id="rId20"/>
    <p:sldId id="285" r:id="rId21"/>
    <p:sldId id="298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CF796CE-22E0-4D39-8C3F-A96BAA3C4060}" type="datetimeFigureOut">
              <a:rPr lang="en-US"/>
              <a:pPr>
                <a:defRPr/>
              </a:pPr>
              <a:t>10/17/2012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A90313-E2BD-4944-9820-9A771FD3E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River Environment: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Green River supports a diverse population of fish (82 species) and invertebrate fauna, (250 species) including over 50 species of mussels (7 endangered).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An International Biosphere Reserve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The park is designated as the core of a 828,697 hectare UNESCO International Biosphere Reserve (1990).  (47 BRs in the US; two in Kentucky)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Mammoth Cave National Park is the core of an International Biosphere Reserve, and an island of biodiversity. 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Biodiversity examples --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&gt;1100 sp flowering plants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82 types of trees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203 sp birds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43 sp mammals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29 sp amphibians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38 sp reptiles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(The yellow area on the aerial photo, northwest of the park, is Nolin River reservoir)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Cave and Karst: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Mammoth Cave is the world’s longest known cave—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587 km (365 miles) and still not fully explored—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and is the core of one of the best understood karst areas on Earth.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8C5F819-34C1-4078-BF46-463B9895F273}" type="slidenum">
              <a:rPr lang="en-US" sz="1200">
                <a:latin typeface="Calibri" pitchFamily="34" charset="0"/>
              </a:rPr>
              <a:pPr algn="r"/>
              <a:t>13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Extent of the System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The Mammoth Cave system’s 587 km of passages extend partially outside the park’s boundary.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Header Placeholder 1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Science-Informed Decision Making Superintendent Patrick H. Reed</a:t>
            </a:r>
          </a:p>
        </p:txBody>
      </p:sp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5A373-1468-4350-8A73-5F11659A102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Mammoth Cave NP -- An Introduction  Superintendent Patrick H. Reed</a:t>
            </a:r>
          </a:p>
        </p:txBody>
      </p:sp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9C1DCF-06B7-481A-BBA1-7B2E9F8DD8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lackBandMaster-BandOnl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BlackBandMaster-BandOnly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2" descr="Z:\Digital Archive\Visibility Camera Images\maca_20090811_1941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169863" y="5486400"/>
            <a:ext cx="57737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Frutiger 45 Light"/>
              </a:rPr>
              <a:t> </a:t>
            </a:r>
            <a:r>
              <a:rPr lang="en-US" sz="2800" b="1">
                <a:latin typeface="Frutiger 45 Light"/>
              </a:rPr>
              <a:t>Mammoth Cave Area </a:t>
            </a:r>
          </a:p>
          <a:p>
            <a:r>
              <a:rPr lang="en-US" sz="2800" b="1">
                <a:latin typeface="Frutiger 45 Light"/>
              </a:rPr>
              <a:t> International Biosphere Reserve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2" descr="RiverMi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228600" y="2671763"/>
            <a:ext cx="434340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Frutiger 45 Light"/>
                <a:cs typeface="Arial" charset="0"/>
              </a:rPr>
              <a:t>What is a biosphere reserve?</a:t>
            </a:r>
          </a:p>
          <a:p>
            <a:endParaRPr lang="en-US" sz="2400">
              <a:latin typeface="Frutiger 45 Light"/>
              <a:cs typeface="Arial" charset="0"/>
            </a:endParaRPr>
          </a:p>
          <a:p>
            <a:r>
              <a:rPr lang="en-US" sz="2000">
                <a:latin typeface="Frutiger 45 Light"/>
                <a:cs typeface="Arial" charset="0"/>
              </a:rPr>
              <a:t>an </a:t>
            </a:r>
            <a:r>
              <a:rPr lang="en-US" sz="2000" b="1">
                <a:latin typeface="Frutiger 45 Light"/>
                <a:cs typeface="Arial" charset="0"/>
              </a:rPr>
              <a:t>internationally recognized place </a:t>
            </a:r>
            <a:r>
              <a:rPr lang="en-US" sz="2000">
                <a:latin typeface="Frutiger 45 Light"/>
                <a:cs typeface="Arial" charset="0"/>
              </a:rPr>
              <a:t>where </a:t>
            </a:r>
          </a:p>
          <a:p>
            <a:endParaRPr lang="en-US" sz="2000" b="1">
              <a:latin typeface="Frutiger 45 Light"/>
              <a:cs typeface="Arial" charset="0"/>
            </a:endParaRPr>
          </a:p>
          <a:p>
            <a:r>
              <a:rPr lang="en-US" sz="2000" b="1">
                <a:latin typeface="Frutiger 45 Light"/>
                <a:cs typeface="Arial" charset="0"/>
              </a:rPr>
              <a:t>government policy makers, scientists, and local residents</a:t>
            </a:r>
            <a:r>
              <a:rPr lang="en-US" sz="2000">
                <a:latin typeface="Frutiger 45 Light"/>
                <a:cs typeface="Arial" charset="0"/>
              </a:rPr>
              <a:t> cooperate to </a:t>
            </a:r>
          </a:p>
          <a:p>
            <a:endParaRPr lang="en-US" sz="2000" b="1">
              <a:latin typeface="Frutiger 45 Light"/>
              <a:cs typeface="Arial" charset="0"/>
            </a:endParaRPr>
          </a:p>
          <a:p>
            <a:r>
              <a:rPr lang="en-US" sz="2000" b="1">
                <a:latin typeface="Frutiger 45 Light"/>
                <a:cs typeface="Arial" charset="0"/>
              </a:rPr>
              <a:t>manage resources to meet human needs while conserving natural resources.</a:t>
            </a:r>
          </a:p>
          <a:p>
            <a:r>
              <a:rPr lang="en-US">
                <a:latin typeface="Calibri" pitchFamily="34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Content Placeholder 3" descr="Z:\Digital Archive\2008\WKYU shoot, oct08\TurnholeBend_Jessica_oct0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4876800" cy="73152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5105400" y="1371600"/>
            <a:ext cx="3657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Frutiger 45 Light"/>
              </a:rPr>
              <a:t>1980s </a:t>
            </a:r>
            <a:r>
              <a:rPr lang="en-US" sz="2000">
                <a:latin typeface="Frutiger 45 Light"/>
              </a:rPr>
              <a:t>	</a:t>
            </a:r>
          </a:p>
          <a:p>
            <a:endParaRPr lang="en-US" sz="2000">
              <a:latin typeface="Frutiger 45 Light"/>
            </a:endParaRPr>
          </a:p>
          <a:p>
            <a:r>
              <a:rPr lang="en-US" sz="2000">
                <a:latin typeface="Frutiger 45 Light"/>
              </a:rPr>
              <a:t>BRADD and Mammoth Cave National Park submitted a nomination to the United Nations Educational, Scientific, and Cultural Organization for a new biosphere reserve to be designated in south central Kentucky.</a:t>
            </a:r>
          </a:p>
          <a:p>
            <a:r>
              <a:rPr lang="en-US">
                <a:latin typeface="Calibri" pitchFamily="34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Z:\Digital Archive\Digital Archive\JPG\EL photos\fog at cave entra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4000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381000" y="4244975"/>
            <a:ext cx="8305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Frutiger 45 Light"/>
              </a:rPr>
              <a:t>1990</a:t>
            </a:r>
            <a:r>
              <a:rPr lang="en-US" sz="2000">
                <a:latin typeface="Frutiger 45 Light"/>
              </a:rPr>
              <a:t>	</a:t>
            </a:r>
          </a:p>
          <a:p>
            <a:endParaRPr lang="en-US" sz="2000">
              <a:latin typeface="Frutiger 45 Light"/>
            </a:endParaRPr>
          </a:p>
          <a:p>
            <a:r>
              <a:rPr lang="en-US" sz="2000">
                <a:latin typeface="Frutiger 45 Light"/>
              </a:rPr>
              <a:t>Mammoth Cave Area Biosphere Reserve received the honorary designation; 112,800 acres, a karst system of underground water courses that includes the longest cave in the world.  </a:t>
            </a:r>
          </a:p>
          <a:p>
            <a:endParaRPr lang="en-US" sz="2000">
              <a:latin typeface="Frutiger 45 Light"/>
            </a:endParaRPr>
          </a:p>
          <a:p>
            <a:r>
              <a:rPr lang="en-US" sz="2000">
                <a:latin typeface="Frutiger 45 Light"/>
              </a:rPr>
              <a:t>(52,800-acre park as the core area + 68,000-acre interaction zone)</a:t>
            </a:r>
            <a:r>
              <a:rPr lang="en-US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Z:\Digital Archive\EE check, fall, prairie, nov\IMG_3932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228600" y="762000"/>
            <a:ext cx="6324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Frutiger 45 Light"/>
              </a:rPr>
              <a:t>1992</a:t>
            </a:r>
            <a:r>
              <a:rPr lang="en-US" sz="2000">
                <a:solidFill>
                  <a:schemeClr val="bg1"/>
                </a:solidFill>
                <a:latin typeface="Frutiger 45 Light"/>
              </a:rPr>
              <a:t>	</a:t>
            </a:r>
          </a:p>
          <a:p>
            <a:endParaRPr lang="en-US" sz="2000">
              <a:solidFill>
                <a:schemeClr val="bg1"/>
              </a:solidFill>
              <a:latin typeface="Frutiger 45 Light"/>
            </a:endParaRP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A memorandum of understanding established the first Biosphere Reserve Advisory Council.</a:t>
            </a:r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Biosphere-Reserv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066800"/>
            <a:ext cx="7620000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6" descr="Slide16tx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113" y="855663"/>
            <a:ext cx="515143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152400" y="212725"/>
            <a:ext cx="5791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Frutiger 45 Light"/>
              </a:rPr>
              <a:t>1996</a:t>
            </a:r>
            <a:r>
              <a:rPr lang="en-US" sz="2000">
                <a:latin typeface="Frutiger 45 Light"/>
              </a:rPr>
              <a:t>	</a:t>
            </a:r>
          </a:p>
          <a:p>
            <a:endParaRPr lang="en-US" sz="2000">
              <a:latin typeface="Frutiger 45 Light"/>
            </a:endParaRPr>
          </a:p>
          <a:p>
            <a:r>
              <a:rPr lang="en-US" sz="2000">
                <a:latin typeface="Frutiger 45 Light"/>
              </a:rPr>
              <a:t>BRADD and the park petitioned to expand the Biosphere Reserve to 909,328 acres in </a:t>
            </a:r>
          </a:p>
          <a:p>
            <a:r>
              <a:rPr lang="en-US" sz="2000">
                <a:latin typeface="Frutiger 45 Light"/>
              </a:rPr>
              <a:t>six counties because of a common </a:t>
            </a:r>
          </a:p>
          <a:p>
            <a:r>
              <a:rPr lang="en-US" sz="2000">
                <a:latin typeface="Frutiger 45 Light"/>
              </a:rPr>
              <a:t>concern for water quality.</a:t>
            </a:r>
            <a:endParaRPr lang="en-US">
              <a:latin typeface="Calibri" pitchFamily="34" charset="0"/>
            </a:endParaRPr>
          </a:p>
        </p:txBody>
      </p:sp>
      <p:sp>
        <p:nvSpPr>
          <p:cNvPr id="15364" name="TextBox 7"/>
          <p:cNvSpPr txBox="1">
            <a:spLocks noChangeArrowheads="1"/>
          </p:cNvSpPr>
          <p:nvPr/>
        </p:nvSpPr>
        <p:spPr bwMode="auto">
          <a:xfrm rot="-2437152">
            <a:off x="5514975" y="1770063"/>
            <a:ext cx="5937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cs typeface="Arial" charset="0"/>
              </a:rPr>
              <a:t>Nolin</a:t>
            </a:r>
          </a:p>
        </p:txBody>
      </p:sp>
      <p:sp>
        <p:nvSpPr>
          <p:cNvPr id="15365" name="TextBox 8"/>
          <p:cNvSpPr txBox="1">
            <a:spLocks noChangeArrowheads="1"/>
          </p:cNvSpPr>
          <p:nvPr/>
        </p:nvSpPr>
        <p:spPr bwMode="auto">
          <a:xfrm rot="-1247074">
            <a:off x="6862763" y="2625725"/>
            <a:ext cx="6810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cs typeface="Arial" charset="0"/>
              </a:rPr>
              <a:t>Green</a:t>
            </a:r>
          </a:p>
        </p:txBody>
      </p:sp>
      <p:sp>
        <p:nvSpPr>
          <p:cNvPr id="15366" name="TextBox 9"/>
          <p:cNvSpPr txBox="1">
            <a:spLocks noChangeArrowheads="1"/>
          </p:cNvSpPr>
          <p:nvPr/>
        </p:nvSpPr>
        <p:spPr bwMode="auto">
          <a:xfrm rot="767447">
            <a:off x="3705225" y="5329238"/>
            <a:ext cx="7318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  <a:cs typeface="Arial" charset="0"/>
              </a:rPr>
              <a:t>Barren</a:t>
            </a:r>
          </a:p>
        </p:txBody>
      </p:sp>
      <p:sp>
        <p:nvSpPr>
          <p:cNvPr id="15367" name="TextBox 10"/>
          <p:cNvSpPr txBox="1">
            <a:spLocks noChangeArrowheads="1"/>
          </p:cNvSpPr>
          <p:nvPr/>
        </p:nvSpPr>
        <p:spPr bwMode="auto">
          <a:xfrm>
            <a:off x="228600" y="4648200"/>
            <a:ext cx="12239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Frutiger 45 Light"/>
              </a:rPr>
              <a:t>Counties:</a:t>
            </a:r>
          </a:p>
          <a:p>
            <a:r>
              <a:rPr lang="en-US">
                <a:latin typeface="Frutiger 45 Light"/>
              </a:rPr>
              <a:t>Edmonson</a:t>
            </a:r>
          </a:p>
          <a:p>
            <a:r>
              <a:rPr lang="en-US">
                <a:latin typeface="Frutiger 45 Light"/>
              </a:rPr>
              <a:t>Butler</a:t>
            </a:r>
          </a:p>
          <a:p>
            <a:r>
              <a:rPr lang="en-US">
                <a:latin typeface="Frutiger 45 Light"/>
              </a:rPr>
              <a:t>Hart</a:t>
            </a:r>
          </a:p>
          <a:p>
            <a:r>
              <a:rPr lang="en-US">
                <a:latin typeface="Frutiger 45 Light"/>
              </a:rPr>
              <a:t>Barren</a:t>
            </a:r>
          </a:p>
          <a:p>
            <a:r>
              <a:rPr lang="en-US">
                <a:latin typeface="Frutiger 45 Light"/>
              </a:rPr>
              <a:t>Metcalfe</a:t>
            </a:r>
          </a:p>
          <a:p>
            <a:r>
              <a:rPr lang="en-US">
                <a:latin typeface="Frutiger 45 Light"/>
              </a:rPr>
              <a:t>Warren</a:t>
            </a:r>
          </a:p>
        </p:txBody>
      </p:sp>
      <p:sp>
        <p:nvSpPr>
          <p:cNvPr id="15368" name="TextBox 11"/>
          <p:cNvSpPr txBox="1">
            <a:spLocks noChangeArrowheads="1"/>
          </p:cNvSpPr>
          <p:nvPr/>
        </p:nvSpPr>
        <p:spPr bwMode="auto">
          <a:xfrm rot="4341367">
            <a:off x="8076407" y="3359944"/>
            <a:ext cx="1163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cs typeface="Arial" charset="0"/>
              </a:rPr>
              <a:t>Little Barren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Q:\Vickie\111-2007\BW pres fire, apr\P1010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4475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 Box 10"/>
          <p:cNvSpPr txBox="1">
            <a:spLocks noChangeArrowheads="1"/>
          </p:cNvSpPr>
          <p:nvPr/>
        </p:nvSpPr>
        <p:spPr bwMode="auto">
          <a:xfrm>
            <a:off x="3048000" y="533400"/>
            <a:ext cx="57912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Frutiger 45 Light"/>
              </a:rPr>
              <a:t>2010	</a:t>
            </a:r>
          </a:p>
          <a:p>
            <a:endParaRPr lang="en-US" sz="2000">
              <a:solidFill>
                <a:schemeClr val="bg1"/>
              </a:solidFill>
              <a:latin typeface="Frutiger 45 Light"/>
            </a:endParaRP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The Biosphere Reserve Advisory Council memorandum of understanding was renewed by the BRADD Board in March 2010. </a:t>
            </a:r>
          </a:p>
          <a:p>
            <a:endParaRPr lang="en-US" sz="2000">
              <a:solidFill>
                <a:schemeClr val="bg1"/>
              </a:solidFill>
              <a:latin typeface="Frutiger 45 Light"/>
            </a:endParaRP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The Biosphere Reserve Advisory Council includes a 15-member Policy Committee.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Z:\Digital Archive\2008\aerial 08, clark-powell\TurnholeBend_08_clark-powell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600" y="4038600"/>
            <a:ext cx="8610600" cy="2616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A biosphere reserve designation: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 is honorary and non-regulatory;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 encourages sustainable economic development;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 promotes understanding of karst landscape;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 is directed by the Biosphere Reserve Advisory Council,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coordinated through BRADD.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Z:\Digital Archive\2010 images\muskies_RickyParnell_aug\2010 muski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919413"/>
            <a:ext cx="495300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304800" y="381000"/>
            <a:ext cx="7648575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Frutiger 45 Light"/>
              </a:rPr>
              <a:t>Past Advisory Council goals: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>
                <a:latin typeface="Frutiger 45 Light"/>
              </a:rPr>
              <a:t> reduce water pollution;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>
                <a:latin typeface="Frutiger 45 Light"/>
              </a:rPr>
              <a:t> promote sustainable economic growth;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>
                <a:latin typeface="Frutiger 45 Light"/>
              </a:rPr>
              <a:t> establish a regional GIS system;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>
                <a:latin typeface="Frutiger 45 Light"/>
              </a:rPr>
              <a:t> assist area landowners in improving their land-use practices;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>
                <a:latin typeface="Frutiger 45 Light"/>
              </a:rPr>
              <a:t> promote karst education.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EchoRiverSpring_800x600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25781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What is karst?</a:t>
            </a:r>
            <a:endParaRPr lang="en-US" sz="28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EchoRiverSpring_800x600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25781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What is karst?</a:t>
            </a:r>
            <a:endParaRPr lang="en-US" sz="2800" b="1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62400" y="4572000"/>
            <a:ext cx="4419600" cy="152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Frutiger 45 Light" pitchFamily="34" charset="0"/>
              </a:rPr>
              <a:t>Karst landscape </a:t>
            </a:r>
            <a:r>
              <a:rPr lang="en-US" sz="2000" dirty="0">
                <a:solidFill>
                  <a:schemeClr val="tx1"/>
                </a:solidFill>
                <a:latin typeface="Frutiger 45 Light" pitchFamily="34" charset="0"/>
              </a:rPr>
              <a:t>is a</a:t>
            </a:r>
            <a:r>
              <a:rPr lang="en-US" sz="2000" dirty="0">
                <a:latin typeface="Frutiger 45 Light" pitchFamily="34" charset="0"/>
              </a:rPr>
              <a:t>n area of irregular limestone, where erosion has produced sinkholes, underground streams, and caverns.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Z:\Digital Archive\BRADD maps\Surface Wa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9238"/>
            <a:ext cx="9144000" cy="706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971800" y="762000"/>
            <a:ext cx="33528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971800" y="6324600"/>
            <a:ext cx="33385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cs typeface="Arial" charset="0"/>
              </a:rPr>
              <a:t>Barren River ADD Surface Water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" y="609600"/>
            <a:ext cx="1295400" cy="129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533400"/>
            <a:ext cx="73326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On a map, karst terrain is evidenced by a lack of surface streams.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T:\Vickie Public\sinkhole1-c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10"/>
          <p:cNvSpPr txBox="1">
            <a:spLocks noChangeArrowheads="1"/>
          </p:cNvSpPr>
          <p:nvPr/>
        </p:nvSpPr>
        <p:spPr bwMode="auto">
          <a:xfrm>
            <a:off x="1600200" y="5845175"/>
            <a:ext cx="5257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Frutiger 45 Light"/>
              </a:rPr>
              <a:t>Rain falling on a karst landscape drains into sinkholes instead of surface streams.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Z:\Digital Archive\2010 images\dyetrace_march9\IMG_8949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3429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Mei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284413"/>
            <a:ext cx="3429000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3505200" y="1295400"/>
            <a:ext cx="510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Frutiger 45 Light"/>
              </a:rPr>
              <a:t>40 years of dye-tracing has revealed the extent of the Mammoth Cave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MACA-Syste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152400" y="4038600"/>
            <a:ext cx="1176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Frutiger 45 Light"/>
              </a:rPr>
              <a:t>Edmonson County</a:t>
            </a:r>
          </a:p>
        </p:txBody>
      </p:sp>
      <p:sp>
        <p:nvSpPr>
          <p:cNvPr id="29699" name="TextBox 6"/>
          <p:cNvSpPr txBox="1">
            <a:spLocks noChangeArrowheads="1"/>
          </p:cNvSpPr>
          <p:nvPr/>
        </p:nvSpPr>
        <p:spPr bwMode="auto">
          <a:xfrm>
            <a:off x="8153400" y="457200"/>
            <a:ext cx="901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Frutiger 45 Light"/>
              </a:rPr>
              <a:t>Hart County</a:t>
            </a:r>
          </a:p>
        </p:txBody>
      </p:sp>
      <p:sp>
        <p:nvSpPr>
          <p:cNvPr id="29700" name="TextBox 7"/>
          <p:cNvSpPr txBox="1">
            <a:spLocks noChangeArrowheads="1"/>
          </p:cNvSpPr>
          <p:nvPr/>
        </p:nvSpPr>
        <p:spPr bwMode="auto">
          <a:xfrm>
            <a:off x="7989888" y="6172200"/>
            <a:ext cx="1001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Frutiger 45 Light"/>
              </a:rPr>
              <a:t>Barren County</a:t>
            </a:r>
          </a:p>
        </p:txBody>
      </p:sp>
      <p:sp>
        <p:nvSpPr>
          <p:cNvPr id="29701" name="TextBox 8"/>
          <p:cNvSpPr txBox="1">
            <a:spLocks noChangeArrowheads="1"/>
          </p:cNvSpPr>
          <p:nvPr/>
        </p:nvSpPr>
        <p:spPr bwMode="auto">
          <a:xfrm>
            <a:off x="1447800" y="2286000"/>
            <a:ext cx="2819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Frutiger 45 Light"/>
              </a:rPr>
              <a:t>Mammoth Cave National Park</a:t>
            </a:r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1905000" y="5943600"/>
            <a:ext cx="426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Mammoth Cave is 390 miles long; one of 400 caves within the park.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Flowma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8600" y="4191000"/>
            <a:ext cx="2895600" cy="2743200"/>
          </a:xfrm>
          <a:prstGeom prst="rect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152400" y="4191000"/>
            <a:ext cx="31242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Mammoth Cave </a:t>
            </a: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is part of an underground </a:t>
            </a: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watershed that feeds into</a:t>
            </a:r>
          </a:p>
          <a:p>
            <a:pPr>
              <a:lnSpc>
                <a:spcPts val="2800"/>
              </a:lnSpc>
            </a:pPr>
            <a:r>
              <a:rPr lang="en-US" sz="2000">
                <a:solidFill>
                  <a:schemeClr val="bg1"/>
                </a:solidFill>
                <a:latin typeface="Frutiger 45 Light"/>
              </a:rPr>
              <a:t>Green River.  </a:t>
            </a:r>
          </a:p>
          <a:p>
            <a:pPr>
              <a:lnSpc>
                <a:spcPts val="2800"/>
              </a:lnSpc>
            </a:pPr>
            <a:r>
              <a:rPr lang="en-US" sz="2000">
                <a:solidFill>
                  <a:schemeClr val="bg1"/>
                </a:solidFill>
                <a:latin typeface="Frutiger 45 Light"/>
              </a:rPr>
              <a:t>Rain that falls on </a:t>
            </a: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the sinkhole plain </a:t>
            </a: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flows through caves </a:t>
            </a:r>
          </a:p>
          <a:p>
            <a:r>
              <a:rPr lang="en-US" sz="2000">
                <a:solidFill>
                  <a:schemeClr val="bg1"/>
                </a:solidFill>
                <a:latin typeface="Frutiger 45 Light"/>
              </a:rPr>
              <a:t>on its way to Green River.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NY_Subway-800x60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 descr="BlackBandMaster-BandOn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152400" y="304800"/>
            <a:ext cx="7315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Frutiger 45 Light"/>
              </a:rPr>
              <a:t>Cave tour routes through Mammoth and other area show caves are dry riverbeds.  Within the biosphere reserve, many landowners are also cave owners.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NY_Subway-800x60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4" descr="BlackBandMaster-BandOn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0"/>
            <a:ext cx="3352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152400" y="304800"/>
            <a:ext cx="7696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Frutiger 45 Light"/>
              </a:rPr>
              <a:t>Cave tour routes through Mammoth and other area show caves are dry riverbeds.  Within the biosphere reserve, many </a:t>
            </a:r>
          </a:p>
          <a:p>
            <a:r>
              <a:rPr lang="en-US" sz="2000">
                <a:latin typeface="Frutiger 45 Light"/>
              </a:rPr>
              <a:t>landowners are also cave owners.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5943600"/>
            <a:ext cx="56388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Partnering with BRADD and community leaders is the best way to protect Mammoth Cave.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 descr="Q:\Vickie\111-2007\BW pres fire, apr\P1010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19125" y="228600"/>
            <a:ext cx="9763125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381000"/>
            <a:ext cx="8686800" cy="3492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Frutiger 45 Light" pitchFamily="34" charset="0"/>
              </a:rPr>
              <a:t>What has been accomplished through the Advisory Council?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 the </a:t>
            </a:r>
            <a:r>
              <a:rPr lang="en-US" sz="2000" b="1" dirty="0" err="1">
                <a:solidFill>
                  <a:schemeClr val="bg1"/>
                </a:solidFill>
                <a:latin typeface="Frutiger 45 Light" pitchFamily="34" charset="0"/>
              </a:rPr>
              <a:t>Haz</a:t>
            </a:r>
            <a:r>
              <a:rPr lang="en-US" sz="2000" b="1" dirty="0">
                <a:solidFill>
                  <a:schemeClr val="bg1"/>
                </a:solidFill>
                <a:latin typeface="Frutiger 45 Light" pitchFamily="34" charset="0"/>
              </a:rPr>
              <a:t>-Map</a:t>
            </a: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, used by all environmental emergency responders in protecting groundwater from spills along Interstate-65 and the CSX railroad;</a:t>
            </a:r>
          </a:p>
          <a:p>
            <a:pPr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bg1"/>
              </a:solidFill>
              <a:latin typeface="Frutiger 45 Ligh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 a </a:t>
            </a:r>
            <a:r>
              <a:rPr lang="en-US" sz="2000" b="1" dirty="0">
                <a:solidFill>
                  <a:schemeClr val="bg1"/>
                </a:solidFill>
                <a:latin typeface="Frutiger 45 Light" pitchFamily="34" charset="0"/>
              </a:rPr>
              <a:t>regional GIS system </a:t>
            </a: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benefiting all BRADD counties;</a:t>
            </a:r>
          </a:p>
          <a:p>
            <a:pPr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bg1"/>
              </a:solidFill>
              <a:latin typeface="Frutiger 45 Ligh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 support for </a:t>
            </a:r>
            <a:r>
              <a:rPr lang="en-US" sz="2000" b="1" dirty="0">
                <a:solidFill>
                  <a:schemeClr val="bg1"/>
                </a:solidFill>
                <a:latin typeface="Frutiger 45 Light" pitchFamily="34" charset="0"/>
              </a:rPr>
              <a:t>best management practices</a:t>
            </a: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:  manure containment structure grants, and highway catchment basins that slow the flow hazardous spills; </a:t>
            </a:r>
          </a:p>
          <a:p>
            <a:pPr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bg1"/>
              </a:solidFill>
              <a:latin typeface="Frutiger 45 Ligh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 the </a:t>
            </a:r>
            <a:r>
              <a:rPr lang="en-US" sz="2000" b="1" dirty="0">
                <a:solidFill>
                  <a:schemeClr val="bg1"/>
                </a:solidFill>
                <a:latin typeface="Frutiger 45 Light" pitchFamily="34" charset="0"/>
              </a:rPr>
              <a:t>regional sewer system </a:t>
            </a:r>
            <a:r>
              <a:rPr lang="en-US" sz="2000" dirty="0">
                <a:solidFill>
                  <a:schemeClr val="bg1"/>
                </a:solidFill>
                <a:latin typeface="Frutiger 45 Light" pitchFamily="34" charset="0"/>
              </a:rPr>
              <a:t>that benefits communities, businesses, and the health of cave systems.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Z:\Digital Archive\Surface\IMG_6671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533400"/>
            <a:ext cx="54102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457200" y="4495800"/>
            <a:ext cx="79248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Frutiger 45 Light"/>
              </a:rPr>
              <a:t>The future goals of the Biosphere Reserve Advisory Council will focus on:</a:t>
            </a:r>
          </a:p>
          <a:p>
            <a:pPr>
              <a:lnSpc>
                <a:spcPts val="1500"/>
              </a:lnSpc>
            </a:pPr>
            <a:endParaRPr lang="en-US" sz="2400">
              <a:latin typeface="Frutiger 45 Light"/>
            </a:endParaRPr>
          </a:p>
          <a:p>
            <a:pPr>
              <a:buFont typeface="Arial" charset="0"/>
              <a:buChar char="•"/>
            </a:pPr>
            <a:r>
              <a:rPr lang="en-US" sz="2000">
                <a:latin typeface="Frutiger 45 Light"/>
              </a:rPr>
              <a:t> economic development;</a:t>
            </a:r>
          </a:p>
          <a:p>
            <a:pPr>
              <a:buFont typeface="Arial" charset="0"/>
              <a:buChar char="•"/>
            </a:pPr>
            <a:r>
              <a:rPr lang="en-US" sz="2000">
                <a:latin typeface="Frutiger 45 Light"/>
              </a:rPr>
              <a:t> environmental protection;</a:t>
            </a:r>
          </a:p>
          <a:p>
            <a:pPr>
              <a:buFont typeface="Arial" charset="0"/>
              <a:buChar char="•"/>
            </a:pPr>
            <a:r>
              <a:rPr lang="en-US" sz="2000">
                <a:latin typeface="Frutiger 45 Light"/>
              </a:rPr>
              <a:t> karst education and awareness.</a:t>
            </a:r>
          </a:p>
        </p:txBody>
      </p:sp>
      <p:sp>
        <p:nvSpPr>
          <p:cNvPr id="38915" name="TextBox 5"/>
          <p:cNvSpPr txBox="1">
            <a:spLocks noChangeArrowheads="1"/>
          </p:cNvSpPr>
          <p:nvPr/>
        </p:nvSpPr>
        <p:spPr bwMode="auto">
          <a:xfrm>
            <a:off x="609600" y="1143000"/>
            <a:ext cx="2060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Frutiger 45 Light"/>
              </a:rPr>
              <a:t>What’s next?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782002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712</Words>
  <Application>Microsoft Office PowerPoint</Application>
  <PresentationFormat>On-screen Show (4:3)</PresentationFormat>
  <Paragraphs>128</Paragraphs>
  <Slides>21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vtcarson</dc:creator>
  <cp:lastModifiedBy>Carson, Vickie</cp:lastModifiedBy>
  <cp:revision>108</cp:revision>
  <dcterms:created xsi:type="dcterms:W3CDTF">2010-10-14T15:24:11Z</dcterms:created>
  <dcterms:modified xsi:type="dcterms:W3CDTF">2012-10-17T21:30:50Z</dcterms:modified>
</cp:coreProperties>
</file>